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72" r:id="rId2"/>
  </p:sldMasterIdLst>
  <p:notesMasterIdLst>
    <p:notesMasterId r:id="rId28"/>
  </p:notesMasterIdLst>
  <p:sldIdLst>
    <p:sldId id="256" r:id="rId3"/>
    <p:sldId id="283" r:id="rId4"/>
    <p:sldId id="258" r:id="rId5"/>
    <p:sldId id="285" r:id="rId6"/>
    <p:sldId id="297" r:id="rId7"/>
    <p:sldId id="307" r:id="rId8"/>
    <p:sldId id="259" r:id="rId9"/>
    <p:sldId id="300" r:id="rId10"/>
    <p:sldId id="260" r:id="rId11"/>
    <p:sldId id="264" r:id="rId12"/>
    <p:sldId id="305" r:id="rId13"/>
    <p:sldId id="287" r:id="rId14"/>
    <p:sldId id="288" r:id="rId15"/>
    <p:sldId id="289" r:id="rId16"/>
    <p:sldId id="290" r:id="rId17"/>
    <p:sldId id="291" r:id="rId18"/>
    <p:sldId id="292" r:id="rId19"/>
    <p:sldId id="293" r:id="rId20"/>
    <p:sldId id="294" r:id="rId21"/>
    <p:sldId id="301" r:id="rId22"/>
    <p:sldId id="299" r:id="rId23"/>
    <p:sldId id="296" r:id="rId24"/>
    <p:sldId id="303" r:id="rId25"/>
    <p:sldId id="304" r:id="rId26"/>
    <p:sldId id="306" r:id="rId27"/>
  </p:sldIdLst>
  <p:sldSz cx="6858000" cy="9144000" type="letter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2500"/>
    <a:srgbClr val="9FFC95"/>
    <a:srgbClr val="5894CC"/>
    <a:srgbClr val="9398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00"/>
    <p:restoredTop sz="96291"/>
  </p:normalViewPr>
  <p:slideViewPr>
    <p:cSldViewPr snapToGrid="0" snapToObjects="1">
      <p:cViewPr>
        <p:scale>
          <a:sx n="186" d="100"/>
          <a:sy n="186" d="100"/>
        </p:scale>
        <p:origin x="1064" y="1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notesMaster" Target="notesMasters/notesMaster1.xml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963064-00B9-5D44-BFC4-B8DF773A4C8F}" type="datetimeFigureOut">
              <a:rPr lang="en-US" smtClean="0"/>
              <a:t>9/29/15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71713" y="1143000"/>
            <a:ext cx="23145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EE1692-79B9-A94D-A593-BAAF263025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9431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EE1692-79B9-A94D-A593-BAAF2630257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8624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496484"/>
            <a:ext cx="5829300" cy="31834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4802717"/>
            <a:ext cx="5143500" cy="2207683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8577-89A8-7445-975C-14EDA653DD78}" type="datetimeFigureOut">
              <a:rPr lang="en-US" smtClean="0"/>
              <a:t>9/17/15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0950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8577-89A8-7445-975C-14EDA653DD78}" type="datetimeFigureOut">
              <a:rPr lang="en-US" smtClean="0"/>
              <a:t>9/17/15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1407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486834"/>
            <a:ext cx="1478756" cy="774911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486834"/>
            <a:ext cx="4350544" cy="774911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8577-89A8-7445-975C-14EDA653DD78}" type="datetimeFigureOut">
              <a:rPr lang="en-US" smtClean="0"/>
              <a:t>9/17/15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4805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57250" y="1497013"/>
            <a:ext cx="5143500" cy="3182937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4802188"/>
            <a:ext cx="5143500" cy="22082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FD8B3-A3B7-384F-A4B7-97A47E476ED1}" type="datetimeFigureOut">
              <a:rPr lang="en-US" smtClean="0"/>
              <a:t>9/17/15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2537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488" y="487363"/>
            <a:ext cx="5915025" cy="1766887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1488" y="2433638"/>
            <a:ext cx="5915025" cy="58023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FD8B3-A3B7-384F-A4B7-97A47E476ED1}" type="datetimeFigureOut">
              <a:rPr lang="en-US" smtClean="0"/>
              <a:t>9/17/15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0119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313" y="2279650"/>
            <a:ext cx="5915025" cy="380365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313" y="6119813"/>
            <a:ext cx="5915025" cy="2000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FD8B3-A3B7-384F-A4B7-97A47E476ED1}" type="datetimeFigureOut">
              <a:rPr lang="en-US" smtClean="0"/>
              <a:t>9/17/15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0283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488" y="487363"/>
            <a:ext cx="5915025" cy="1766887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433638"/>
            <a:ext cx="2881312" cy="58023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505200" y="2433638"/>
            <a:ext cx="2881313" cy="58023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FD8B3-A3B7-384F-A4B7-97A47E476ED1}" type="datetimeFigureOut">
              <a:rPr lang="en-US" smtClean="0"/>
              <a:t>9/17/15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54339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075" y="487363"/>
            <a:ext cx="5915025" cy="1766887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3075" y="2241550"/>
            <a:ext cx="2900363" cy="109855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3075" y="3340100"/>
            <a:ext cx="2900363" cy="491331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241550"/>
            <a:ext cx="2916237" cy="109855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340100"/>
            <a:ext cx="2916237" cy="491331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FD8B3-A3B7-384F-A4B7-97A47E476ED1}" type="datetimeFigureOut">
              <a:rPr lang="en-US" smtClean="0"/>
              <a:t>9/17/15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0554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488" y="487363"/>
            <a:ext cx="5915025" cy="1766887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FD8B3-A3B7-384F-A4B7-97A47E476ED1}" type="datetimeFigureOut">
              <a:rPr lang="en-US" smtClean="0"/>
              <a:t>9/17/15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23198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FD8B3-A3B7-384F-A4B7-97A47E476ED1}" type="datetimeFigureOut">
              <a:rPr lang="en-US" smtClean="0"/>
              <a:t>9/17/15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50114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075" y="609600"/>
            <a:ext cx="2211388" cy="21336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6238" y="1316038"/>
            <a:ext cx="3471862" cy="64992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3075" y="2743200"/>
            <a:ext cx="2211388" cy="508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FD8B3-A3B7-384F-A4B7-97A47E476ED1}" type="datetimeFigureOut">
              <a:rPr lang="en-US" smtClean="0"/>
              <a:t>9/17/15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3414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8577-89A8-7445-975C-14EDA653DD78}" type="datetimeFigureOut">
              <a:rPr lang="en-US" smtClean="0"/>
              <a:t>9/17/15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54967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075" y="609600"/>
            <a:ext cx="2211388" cy="21336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916238" y="1316038"/>
            <a:ext cx="3471862" cy="64992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3075" y="2743200"/>
            <a:ext cx="2211388" cy="508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FD8B3-A3B7-384F-A4B7-97A47E476ED1}" type="datetimeFigureOut">
              <a:rPr lang="en-US" smtClean="0"/>
              <a:t>9/17/15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54058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488" y="487363"/>
            <a:ext cx="5915025" cy="1766887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2433638"/>
            <a:ext cx="5915025" cy="580231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FD8B3-A3B7-384F-A4B7-97A47E476ED1}" type="datetimeFigureOut">
              <a:rPr lang="en-US" smtClean="0"/>
              <a:t>9/17/15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05288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8550" y="487363"/>
            <a:ext cx="1477963" cy="7748587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487363"/>
            <a:ext cx="4284662" cy="7748587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FD8B3-A3B7-384F-A4B7-97A47E476ED1}" type="datetimeFigureOut">
              <a:rPr lang="en-US" smtClean="0"/>
              <a:t>9/17/15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6495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279653"/>
            <a:ext cx="5915025" cy="3803649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119286"/>
            <a:ext cx="5915025" cy="2000249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8577-89A8-7445-975C-14EDA653DD78}" type="datetimeFigureOut">
              <a:rPr lang="en-US" smtClean="0"/>
              <a:t>9/17/15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9933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434167"/>
            <a:ext cx="2914650" cy="580178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434167"/>
            <a:ext cx="2914650" cy="580178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8577-89A8-7445-975C-14EDA653DD78}" type="datetimeFigureOut">
              <a:rPr lang="en-US" smtClean="0"/>
              <a:t>9/17/15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9477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486836"/>
            <a:ext cx="5915025" cy="176741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241551"/>
            <a:ext cx="2901255" cy="109854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340100"/>
            <a:ext cx="2901255" cy="491278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241551"/>
            <a:ext cx="2915543" cy="109854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340100"/>
            <a:ext cx="2915543" cy="491278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8577-89A8-7445-975C-14EDA653DD78}" type="datetimeFigureOut">
              <a:rPr lang="en-US" smtClean="0"/>
              <a:t>9/17/15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2100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8577-89A8-7445-975C-14EDA653DD78}" type="datetimeFigureOut">
              <a:rPr lang="en-US" smtClean="0"/>
              <a:t>9/17/15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6362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8577-89A8-7445-975C-14EDA653DD78}" type="datetimeFigureOut">
              <a:rPr lang="en-US" smtClean="0"/>
              <a:t>9/17/15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6985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4" cy="21336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316569"/>
            <a:ext cx="3471863" cy="6498167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4" cy="508211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8577-89A8-7445-975C-14EDA653DD78}" type="datetimeFigureOut">
              <a:rPr lang="en-US" smtClean="0"/>
              <a:t>9/17/15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3480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4" cy="21336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316569"/>
            <a:ext cx="3471863" cy="6498167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4" cy="508211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8577-89A8-7445-975C-14EDA653DD78}" type="datetimeFigureOut">
              <a:rPr lang="en-US" smtClean="0"/>
              <a:t>9/17/15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2975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486836"/>
            <a:ext cx="591502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434167"/>
            <a:ext cx="591502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BA8577-89A8-7445-975C-14EDA653DD78}" type="datetimeFigureOut">
              <a:rPr lang="en-US" smtClean="0"/>
              <a:t>9/17/15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8475136"/>
            <a:ext cx="231457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999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8475663"/>
            <a:ext cx="1543050" cy="4857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5FD8B3-A3B7-384F-A4B7-97A47E476ED1}" type="datetimeFigureOut">
              <a:rPr lang="en-US" smtClean="0"/>
              <a:t>9/17/15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8475663"/>
            <a:ext cx="2314575" cy="4857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8475663"/>
            <a:ext cx="1543050" cy="4857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9843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emf"/><Relationship Id="rId5" Type="http://schemas.openxmlformats.org/officeDocument/2006/relationships/image" Target="../media/image3.png"/><Relationship Id="rId6" Type="http://schemas.openxmlformats.org/officeDocument/2006/relationships/image" Target="../media/image4.em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png"/><Relationship Id="rId3" Type="http://schemas.openxmlformats.org/officeDocument/2006/relationships/image" Target="../media/image30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9.png"/><Relationship Id="rId3" Type="http://schemas.openxmlformats.org/officeDocument/2006/relationships/image" Target="../media/image40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4" Type="http://schemas.openxmlformats.org/officeDocument/2006/relationships/image" Target="../media/image44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2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5.png"/><Relationship Id="rId3" Type="http://schemas.openxmlformats.org/officeDocument/2006/relationships/image" Target="../media/image4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emf"/><Relationship Id="rId3" Type="http://schemas.openxmlformats.org/officeDocument/2006/relationships/image" Target="../media/image8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emf"/><Relationship Id="rId3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7049" y="5069541"/>
            <a:ext cx="4074459" cy="407445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49183" y="729275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A</a:t>
            </a:r>
            <a:endParaRPr lang="en-US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473823" y="2538657"/>
            <a:ext cx="282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B</a:t>
            </a:r>
            <a:endParaRPr lang="en-US" sz="1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" y="2916506"/>
            <a:ext cx="2608729" cy="260872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6575" y="2916506"/>
            <a:ext cx="2608729" cy="260872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4923"/>
            <a:ext cx="6858000" cy="529936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73823" y="5706537"/>
            <a:ext cx="2808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3170974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875" y="1174173"/>
            <a:ext cx="4561609" cy="352488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19932" y="1201993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19932" y="4866465"/>
            <a:ext cx="282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B</a:t>
            </a:r>
            <a:endParaRPr lang="en-US" sz="14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073" y="5081077"/>
            <a:ext cx="5282232" cy="3055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073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805" y="2097554"/>
            <a:ext cx="6031939" cy="3489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4755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081" y="779274"/>
            <a:ext cx="4060275" cy="321796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081" y="4857892"/>
            <a:ext cx="4023360" cy="232733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77663" y="779274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A</a:t>
            </a:r>
            <a:endParaRPr lang="en-US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284075" y="4857892"/>
            <a:ext cx="282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261508" y="4365449"/>
            <a:ext cx="339266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Groucho transcript abundance</a:t>
            </a:r>
          </a:p>
          <a:p>
            <a:pPr algn="ctr"/>
            <a:r>
              <a:rPr lang="en-US" sz="1200" i="1" dirty="0" err="1" smtClean="0"/>
              <a:t>modENCODE</a:t>
            </a:r>
            <a:r>
              <a:rPr lang="en-US" sz="1200" i="1" dirty="0" smtClean="0"/>
              <a:t> Developmental Transcriptome Project</a:t>
            </a:r>
            <a:endParaRPr lang="en-US" sz="1200" i="1" dirty="0"/>
          </a:p>
        </p:txBody>
      </p:sp>
    </p:spTree>
    <p:extLst>
      <p:ext uri="{BB962C8B-B14F-4D97-AF65-F5344CB8AC3E}">
        <p14:creationId xmlns:p14="http://schemas.microsoft.com/office/powerpoint/2010/main" val="19750947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285" y="1743559"/>
            <a:ext cx="5284922" cy="528492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193177" y="4049485"/>
            <a:ext cx="435429" cy="4223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9245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25"/>
          <a:stretch/>
        </p:blipFill>
        <p:spPr>
          <a:xfrm>
            <a:off x="868680" y="1537997"/>
            <a:ext cx="5894614" cy="6213021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2784019" y="7625441"/>
            <a:ext cx="186145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625121" y="7130533"/>
            <a:ext cx="217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Developmental Stage</a:t>
            </a:r>
            <a:endParaRPr lang="en-US"/>
          </a:p>
        </p:txBody>
      </p:sp>
      <p:cxnSp>
        <p:nvCxnSpPr>
          <p:cNvPr id="11" name="Straight Arrow Connector 10"/>
          <p:cNvCxnSpPr/>
          <p:nvPr/>
        </p:nvCxnSpPr>
        <p:spPr>
          <a:xfrm rot="16200000">
            <a:off x="-156168" y="4475305"/>
            <a:ext cx="186145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 rot="16200000">
            <a:off x="-135215" y="4290640"/>
            <a:ext cx="12691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Gro</a:t>
            </a:r>
            <a:r>
              <a:rPr lang="en-US" dirty="0" smtClean="0"/>
              <a:t> Dosage</a:t>
            </a:r>
            <a:endParaRPr lang="en-US" dirty="0"/>
          </a:p>
        </p:txBody>
      </p:sp>
      <p:sp>
        <p:nvSpPr>
          <p:cNvPr id="14" name="Oval 13"/>
          <p:cNvSpPr/>
          <p:nvPr/>
        </p:nvSpPr>
        <p:spPr>
          <a:xfrm rot="983927">
            <a:off x="1567495" y="2986894"/>
            <a:ext cx="807765" cy="1886443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8295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02-24 at 8.55.5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7200" y="1383844"/>
            <a:ext cx="3284531" cy="122819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" y="3360058"/>
            <a:ext cx="6858000" cy="887505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54721" y="1224643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A</a:t>
            </a:r>
            <a:endParaRPr lang="en-US" sz="1400" dirty="0"/>
          </a:p>
        </p:txBody>
      </p:sp>
      <p:sp>
        <p:nvSpPr>
          <p:cNvPr id="6" name="TextBox 5"/>
          <p:cNvSpPr txBox="1"/>
          <p:nvPr/>
        </p:nvSpPr>
        <p:spPr>
          <a:xfrm>
            <a:off x="854721" y="3360058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B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9310440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677692" y="1069383"/>
            <a:ext cx="3502617" cy="7005235"/>
            <a:chOff x="1677692" y="759415"/>
            <a:chExt cx="3502617" cy="7005235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7692" y="759415"/>
              <a:ext cx="3502617" cy="3502617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7692" y="4262033"/>
              <a:ext cx="3502617" cy="3502617"/>
            </a:xfrm>
            <a:prstGeom prst="rect">
              <a:avLst/>
            </a:prstGeom>
          </p:spPr>
        </p:pic>
      </p:grpSp>
      <p:sp>
        <p:nvSpPr>
          <p:cNvPr id="6" name="TextBox 5"/>
          <p:cNvSpPr txBox="1"/>
          <p:nvPr/>
        </p:nvSpPr>
        <p:spPr>
          <a:xfrm>
            <a:off x="616688" y="1148316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A</a:t>
            </a:r>
            <a:endParaRPr lang="en-US" sz="1400" dirty="0"/>
          </a:p>
        </p:txBody>
      </p:sp>
      <p:sp>
        <p:nvSpPr>
          <p:cNvPr id="8" name="TextBox 7"/>
          <p:cNvSpPr txBox="1"/>
          <p:nvPr/>
        </p:nvSpPr>
        <p:spPr>
          <a:xfrm>
            <a:off x="637234" y="4606874"/>
            <a:ext cx="282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11704489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3761" y="2756761"/>
            <a:ext cx="3630478" cy="363047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41497" y="2756761"/>
            <a:ext cx="2808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7847414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052" y="1531897"/>
            <a:ext cx="2044695" cy="613408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4747" y="1531897"/>
            <a:ext cx="2044695" cy="613408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9442" y="1531898"/>
            <a:ext cx="2044695" cy="6134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378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1463196" y="1387548"/>
            <a:ext cx="4231760" cy="4231760"/>
            <a:chOff x="1186749" y="1302488"/>
            <a:chExt cx="4231760" cy="423176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6749" y="1302488"/>
              <a:ext cx="4231760" cy="4231760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1328607" y="4667694"/>
              <a:ext cx="327997" cy="2688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4873351" y="4533288"/>
              <a:ext cx="327997" cy="2688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4437065" y="1010094"/>
            <a:ext cx="229979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/>
              <a:t>Gro</a:t>
            </a:r>
            <a:r>
              <a:rPr lang="en-US" dirty="0" smtClean="0"/>
              <a:t> loss-of-function</a:t>
            </a:r>
          </a:p>
          <a:p>
            <a:pPr algn="ctr"/>
            <a:r>
              <a:rPr lang="en-US" dirty="0"/>
              <a:t>v</a:t>
            </a:r>
            <a:r>
              <a:rPr lang="en-US" dirty="0" smtClean="0"/>
              <a:t>s.</a:t>
            </a:r>
          </a:p>
          <a:p>
            <a:pPr algn="ctr"/>
            <a:r>
              <a:rPr lang="en-US" dirty="0" smtClean="0"/>
              <a:t>2x </a:t>
            </a:r>
            <a:r>
              <a:rPr lang="en-US" dirty="0" err="1" smtClean="0"/>
              <a:t>Gro</a:t>
            </a:r>
            <a:r>
              <a:rPr lang="en-US" dirty="0" smtClean="0"/>
              <a:t> Overexpression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55155" y="5157643"/>
            <a:ext cx="229979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/>
              <a:t>Gro</a:t>
            </a:r>
            <a:r>
              <a:rPr lang="en-US" dirty="0" smtClean="0"/>
              <a:t> loss-of-function</a:t>
            </a:r>
          </a:p>
          <a:p>
            <a:pPr algn="ctr"/>
            <a:r>
              <a:rPr lang="en-US" dirty="0"/>
              <a:t>v</a:t>
            </a:r>
            <a:r>
              <a:rPr lang="en-US" dirty="0" smtClean="0"/>
              <a:t>s.</a:t>
            </a:r>
          </a:p>
          <a:p>
            <a:pPr algn="ctr"/>
            <a:r>
              <a:rPr lang="en-US" dirty="0"/>
              <a:t>4</a:t>
            </a:r>
            <a:r>
              <a:rPr lang="en-US" dirty="0" smtClean="0"/>
              <a:t>x </a:t>
            </a:r>
            <a:r>
              <a:rPr lang="en-US" dirty="0" err="1" smtClean="0"/>
              <a:t>Gro</a:t>
            </a:r>
            <a:r>
              <a:rPr lang="en-US" dirty="0" smtClean="0"/>
              <a:t> Overexpression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47178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6412" y="779928"/>
            <a:ext cx="3556285" cy="355628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546412" y="4235824"/>
            <a:ext cx="3550023" cy="355002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558553" y="1539226"/>
            <a:ext cx="1075764" cy="504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1008530" y="1034499"/>
            <a:ext cx="1075764" cy="504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4292743" y="3643229"/>
            <a:ext cx="1075764" cy="504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4625788" y="6744164"/>
            <a:ext cx="1075764" cy="504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4289612" y="7184785"/>
            <a:ext cx="1075764" cy="504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1136278" y="6744164"/>
            <a:ext cx="1075764" cy="8094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741155" y="2231341"/>
            <a:ext cx="9904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Embryo</a:t>
            </a:r>
          </a:p>
          <a:p>
            <a:r>
              <a:rPr lang="en-US" sz="1200" dirty="0" err="1" smtClean="0"/>
              <a:t>Gro</a:t>
            </a:r>
            <a:r>
              <a:rPr lang="en-US" sz="1200" dirty="0" smtClean="0"/>
              <a:t> ChIP-seq</a:t>
            </a:r>
          </a:p>
          <a:p>
            <a:r>
              <a:rPr lang="en-US" sz="1200" dirty="0" smtClean="0"/>
              <a:t>All Peaks</a:t>
            </a:r>
            <a:endParaRPr lang="en-US" sz="1200" dirty="0"/>
          </a:p>
        </p:txBody>
      </p:sp>
      <p:sp>
        <p:nvSpPr>
          <p:cNvPr id="27" name="TextBox 26"/>
          <p:cNvSpPr txBox="1"/>
          <p:nvPr/>
        </p:nvSpPr>
        <p:spPr>
          <a:xfrm>
            <a:off x="4727423" y="2231341"/>
            <a:ext cx="10337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modENCODE</a:t>
            </a:r>
            <a:endParaRPr lang="en-US" sz="1200" dirty="0" smtClean="0"/>
          </a:p>
          <a:p>
            <a:r>
              <a:rPr lang="en-US" sz="1200" dirty="0" smtClean="0"/>
              <a:t>Embryo</a:t>
            </a:r>
          </a:p>
          <a:p>
            <a:r>
              <a:rPr lang="en-US" sz="1200" dirty="0" err="1" smtClean="0"/>
              <a:t>Gro</a:t>
            </a:r>
            <a:r>
              <a:rPr lang="en-US" sz="1200" dirty="0" smtClean="0"/>
              <a:t> </a:t>
            </a:r>
            <a:r>
              <a:rPr lang="en-US" sz="1200" dirty="0" err="1" smtClean="0"/>
              <a:t>ChIP</a:t>
            </a:r>
            <a:r>
              <a:rPr lang="en-US" sz="1200" dirty="0" smtClean="0"/>
              <a:t>-chip</a:t>
            </a:r>
            <a:endParaRPr lang="en-US" sz="1200" dirty="0"/>
          </a:p>
        </p:txBody>
      </p:sp>
      <p:sp>
        <p:nvSpPr>
          <p:cNvPr id="28" name="TextBox 27"/>
          <p:cNvSpPr txBox="1"/>
          <p:nvPr/>
        </p:nvSpPr>
        <p:spPr>
          <a:xfrm>
            <a:off x="867545" y="5687237"/>
            <a:ext cx="7380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Embryo</a:t>
            </a:r>
          </a:p>
          <a:p>
            <a:r>
              <a:rPr lang="en-US" sz="1200" dirty="0" err="1" smtClean="0"/>
              <a:t>Gro</a:t>
            </a:r>
            <a:r>
              <a:rPr lang="en-US" sz="1200" dirty="0" smtClean="0"/>
              <a:t> </a:t>
            </a:r>
            <a:r>
              <a:rPr lang="en-US" sz="1200" dirty="0" err="1" smtClean="0"/>
              <a:t>ChIP</a:t>
            </a:r>
            <a:endParaRPr lang="en-US" sz="1200" dirty="0" smtClean="0"/>
          </a:p>
          <a:p>
            <a:r>
              <a:rPr lang="en-US" sz="1200" dirty="0" smtClean="0"/>
              <a:t>All Peaks</a:t>
            </a:r>
            <a:endParaRPr lang="en-US" sz="1200" dirty="0"/>
          </a:p>
        </p:txBody>
      </p:sp>
      <p:sp>
        <p:nvSpPr>
          <p:cNvPr id="29" name="Rectangle 28"/>
          <p:cNvSpPr/>
          <p:nvPr/>
        </p:nvSpPr>
        <p:spPr>
          <a:xfrm>
            <a:off x="1970814" y="5769329"/>
            <a:ext cx="640581" cy="564239"/>
          </a:xfrm>
          <a:prstGeom prst="rect">
            <a:avLst/>
          </a:prstGeom>
          <a:solidFill>
            <a:srgbClr val="939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ysClr val="windowText" lastClr="000000"/>
                </a:solidFill>
              </a:rPr>
              <a:t>3823</a:t>
            </a:r>
            <a:endParaRPr lang="en-US" sz="1200" dirty="0">
              <a:solidFill>
                <a:sysClr val="windowText" lastClr="000000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2766508" y="5918965"/>
            <a:ext cx="554916" cy="264965"/>
          </a:xfrm>
          <a:prstGeom prst="rect">
            <a:avLst/>
          </a:prstGeom>
          <a:solidFill>
            <a:srgbClr val="5894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ysClr val="windowText" lastClr="000000"/>
                </a:solidFill>
              </a:rPr>
              <a:t>1885</a:t>
            </a:r>
            <a:endParaRPr lang="en-US" sz="1200" dirty="0">
              <a:solidFill>
                <a:sysClr val="windowText" lastClr="000000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3831490" y="5918965"/>
            <a:ext cx="554916" cy="264965"/>
          </a:xfrm>
          <a:prstGeom prst="rect">
            <a:avLst/>
          </a:prstGeom>
          <a:solidFill>
            <a:srgbClr val="9FFC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smtClean="0">
                <a:solidFill>
                  <a:sysClr val="windowText" lastClr="000000"/>
                </a:solidFill>
              </a:rPr>
              <a:t>9137</a:t>
            </a:r>
            <a:endParaRPr lang="en-US" sz="1200" dirty="0">
              <a:solidFill>
                <a:sysClr val="windowText" lastClr="000000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882121" y="5612323"/>
            <a:ext cx="12439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modENCODE</a:t>
            </a:r>
            <a:endParaRPr lang="en-US" sz="1200" dirty="0" smtClean="0"/>
          </a:p>
          <a:p>
            <a:r>
              <a:rPr lang="en-US" sz="1200" dirty="0" smtClean="0"/>
              <a:t>White Pre-Pupae</a:t>
            </a:r>
          </a:p>
          <a:p>
            <a:r>
              <a:rPr lang="en-US" sz="1200" dirty="0" err="1" smtClean="0"/>
              <a:t>Gro</a:t>
            </a:r>
            <a:r>
              <a:rPr lang="en-US" sz="1200" dirty="0" smtClean="0"/>
              <a:t> </a:t>
            </a:r>
            <a:r>
              <a:rPr lang="en-US" sz="1200" dirty="0" err="1" smtClean="0"/>
              <a:t>ChIP</a:t>
            </a:r>
            <a:r>
              <a:rPr lang="en-US" sz="1200" dirty="0" smtClean="0"/>
              <a:t>-chip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8480054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o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177" y="1509822"/>
            <a:ext cx="5816647" cy="3705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5838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298" y="1116419"/>
            <a:ext cx="5990182" cy="332787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70" y="4735328"/>
            <a:ext cx="6858000" cy="529936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382233" y="5191385"/>
            <a:ext cx="5351247" cy="1421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383519" y="5123979"/>
            <a:ext cx="33486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Percentage of genes with internal Groucho binding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531570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772" y="1180215"/>
            <a:ext cx="5433081" cy="3880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2066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 rot="18900000">
            <a:off x="2131740" y="7113164"/>
            <a:ext cx="8707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1.5 – 4 </a:t>
            </a:r>
            <a:r>
              <a:rPr lang="en-US" sz="1400" dirty="0" err="1" smtClean="0"/>
              <a:t>hr</a:t>
            </a:r>
            <a:endParaRPr lang="en-US" sz="1400" dirty="0"/>
          </a:p>
        </p:txBody>
      </p:sp>
      <p:sp>
        <p:nvSpPr>
          <p:cNvPr id="5" name="TextBox 4"/>
          <p:cNvSpPr txBox="1"/>
          <p:nvPr/>
        </p:nvSpPr>
        <p:spPr>
          <a:xfrm rot="18900000">
            <a:off x="3114017" y="7131330"/>
            <a:ext cx="8707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4 – 6.5 </a:t>
            </a:r>
            <a:r>
              <a:rPr lang="en-US" sz="1400" dirty="0" err="1" smtClean="0"/>
              <a:t>hr</a:t>
            </a:r>
            <a:endParaRPr lang="en-US" sz="1400" dirty="0"/>
          </a:p>
        </p:txBody>
      </p:sp>
      <p:sp>
        <p:nvSpPr>
          <p:cNvPr id="6" name="TextBox 5"/>
          <p:cNvSpPr txBox="1"/>
          <p:nvPr/>
        </p:nvSpPr>
        <p:spPr>
          <a:xfrm rot="18900000">
            <a:off x="4044302" y="7131329"/>
            <a:ext cx="8354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6.5 - 9 </a:t>
            </a:r>
            <a:r>
              <a:rPr lang="en-US" sz="1400" dirty="0" err="1" smtClean="0"/>
              <a:t>hr</a:t>
            </a:r>
            <a:endParaRPr lang="en-US" sz="14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61" r="72868" b="75986"/>
          <a:stretch/>
        </p:blipFill>
        <p:spPr>
          <a:xfrm>
            <a:off x="629986" y="565771"/>
            <a:ext cx="1520456" cy="77499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005913" y="286555"/>
            <a:ext cx="838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z</a:t>
            </a:r>
            <a:r>
              <a:rPr lang="en-US" i="1" dirty="0" smtClean="0"/>
              <a:t>-score</a:t>
            </a:r>
            <a:endParaRPr lang="en-US" i="1" dirty="0"/>
          </a:p>
        </p:txBody>
      </p:sp>
      <p:sp>
        <p:nvSpPr>
          <p:cNvPr id="12" name="Rectangle 11"/>
          <p:cNvSpPr/>
          <p:nvPr/>
        </p:nvSpPr>
        <p:spPr>
          <a:xfrm>
            <a:off x="2091618" y="1238132"/>
            <a:ext cx="160020" cy="27375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100" dirty="0" smtClean="0"/>
              <a:t>Anterior-posterior</a:t>
            </a:r>
            <a:endParaRPr lang="en-US" sz="1100" dirty="0"/>
          </a:p>
        </p:txBody>
      </p:sp>
      <p:sp>
        <p:nvSpPr>
          <p:cNvPr id="13" name="Rectangle 12"/>
          <p:cNvSpPr/>
          <p:nvPr/>
        </p:nvSpPr>
        <p:spPr>
          <a:xfrm>
            <a:off x="2078174" y="4070233"/>
            <a:ext cx="160020" cy="273949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100" dirty="0" smtClean="0"/>
              <a:t>Dorsal-ventral</a:t>
            </a:r>
            <a:endParaRPr lang="en-US" sz="110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97" t="26046" b="10477"/>
          <a:stretch/>
        </p:blipFill>
        <p:spPr>
          <a:xfrm>
            <a:off x="2315522" y="1189408"/>
            <a:ext cx="3303993" cy="28533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14" t="26906" b="11225"/>
          <a:stretch/>
        </p:blipFill>
        <p:spPr>
          <a:xfrm>
            <a:off x="2334493" y="4056361"/>
            <a:ext cx="3296068" cy="2794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1792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004" y="4080726"/>
            <a:ext cx="4878303" cy="282187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005" y="1092820"/>
            <a:ext cx="5165321" cy="2987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7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605" y="0"/>
            <a:ext cx="5146043" cy="29767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604" y="2955074"/>
            <a:ext cx="5146043" cy="29767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603" y="5910147"/>
            <a:ext cx="5146044" cy="2976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1570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087" y="4021809"/>
            <a:ext cx="4703736" cy="470373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34622" y="4742481"/>
            <a:ext cx="282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</a:t>
            </a:r>
            <a:endParaRPr lang="en-US" sz="1400" dirty="0" smtClean="0"/>
          </a:p>
        </p:txBody>
      </p:sp>
      <p:sp>
        <p:nvSpPr>
          <p:cNvPr id="8" name="Rectangle 7"/>
          <p:cNvSpPr/>
          <p:nvPr/>
        </p:nvSpPr>
        <p:spPr>
          <a:xfrm>
            <a:off x="4951708" y="8547315"/>
            <a:ext cx="656140" cy="3564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971080" y="4386020"/>
            <a:ext cx="656140" cy="3564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34622" y="1196940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A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5" t="606" r="46653" b="80827"/>
          <a:stretch/>
        </p:blipFill>
        <p:spPr>
          <a:xfrm>
            <a:off x="1433591" y="526895"/>
            <a:ext cx="3537489" cy="1647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05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6" t="14073" b="2856"/>
          <a:stretch/>
        </p:blipFill>
        <p:spPr>
          <a:xfrm>
            <a:off x="1403999" y="807800"/>
            <a:ext cx="4411810" cy="209653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82620" y="1040849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1.5 – 4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682619" y="1461086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4 – 6.5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9" name="TextBox 8"/>
          <p:cNvSpPr txBox="1"/>
          <p:nvPr/>
        </p:nvSpPr>
        <p:spPr>
          <a:xfrm>
            <a:off x="682618" y="1866504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6.5 – 9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10" name="TextBox 9"/>
          <p:cNvSpPr txBox="1"/>
          <p:nvPr/>
        </p:nvSpPr>
        <p:spPr>
          <a:xfrm>
            <a:off x="3989488" y="2322636"/>
            <a:ext cx="4927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VRR</a:t>
            </a:r>
            <a:endParaRPr lang="en-US" sz="1200" dirty="0"/>
          </a:p>
        </p:txBody>
      </p:sp>
      <p:cxnSp>
        <p:nvCxnSpPr>
          <p:cNvPr id="12" name="Straight Connector 11"/>
          <p:cNvCxnSpPr/>
          <p:nvPr/>
        </p:nvCxnSpPr>
        <p:spPr>
          <a:xfrm>
            <a:off x="4180312" y="656675"/>
            <a:ext cx="0" cy="17163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4259918" y="656675"/>
            <a:ext cx="0" cy="17108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1403998" y="656675"/>
            <a:ext cx="441181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292547" y="3276723"/>
            <a:ext cx="282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</a:t>
            </a:r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37"/>
          <a:stretch/>
        </p:blipFill>
        <p:spPr>
          <a:xfrm>
            <a:off x="1403998" y="3259667"/>
            <a:ext cx="4411811" cy="2526212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247" t="84405" r="39860" b="7499"/>
          <a:stretch/>
        </p:blipFill>
        <p:spPr>
          <a:xfrm>
            <a:off x="3481801" y="2932741"/>
            <a:ext cx="424653" cy="20415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108381" y="2497942"/>
            <a:ext cx="871440" cy="3043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3491468" y="656675"/>
            <a:ext cx="0" cy="24376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3870121" y="656675"/>
            <a:ext cx="0" cy="24394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998" y="5884977"/>
            <a:ext cx="4365496" cy="2500728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294235" y="936102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292547" y="5884977"/>
            <a:ext cx="282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C</a:t>
            </a:r>
            <a:endParaRPr lang="en-US" sz="1400" dirty="0"/>
          </a:p>
        </p:txBody>
      </p:sp>
      <p:sp>
        <p:nvSpPr>
          <p:cNvPr id="36" name="TextBox 35"/>
          <p:cNvSpPr txBox="1"/>
          <p:nvPr/>
        </p:nvSpPr>
        <p:spPr>
          <a:xfrm>
            <a:off x="682620" y="5785879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1.5 – 4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41" name="TextBox 40"/>
          <p:cNvSpPr txBox="1"/>
          <p:nvPr/>
        </p:nvSpPr>
        <p:spPr>
          <a:xfrm>
            <a:off x="682619" y="6206116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4 – 6.5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42" name="TextBox 41"/>
          <p:cNvSpPr txBox="1"/>
          <p:nvPr/>
        </p:nvSpPr>
        <p:spPr>
          <a:xfrm>
            <a:off x="682618" y="6611534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6.5 – 9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48" name="TextBox 47"/>
          <p:cNvSpPr txBox="1"/>
          <p:nvPr/>
        </p:nvSpPr>
        <p:spPr>
          <a:xfrm>
            <a:off x="676809" y="3186053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1.5 – 4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49" name="TextBox 48"/>
          <p:cNvSpPr txBox="1"/>
          <p:nvPr/>
        </p:nvSpPr>
        <p:spPr>
          <a:xfrm>
            <a:off x="676808" y="3606290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4 – 6.5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50" name="TextBox 49"/>
          <p:cNvSpPr txBox="1"/>
          <p:nvPr/>
        </p:nvSpPr>
        <p:spPr>
          <a:xfrm>
            <a:off x="676807" y="4011708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6.5 – 9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62" name="TextBox 61"/>
          <p:cNvSpPr txBox="1"/>
          <p:nvPr/>
        </p:nvSpPr>
        <p:spPr>
          <a:xfrm>
            <a:off x="292547" y="7088058"/>
            <a:ext cx="119616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smtClean="0"/>
              <a:t>Dorsal binding sites</a:t>
            </a:r>
            <a:endParaRPr lang="en-US" sz="1000" dirty="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665" t="29650" r="36949" b="66480"/>
          <a:stretch/>
        </p:blipFill>
        <p:spPr>
          <a:xfrm>
            <a:off x="3874556" y="1199342"/>
            <a:ext cx="86130" cy="97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7118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5242" y="788469"/>
            <a:ext cx="4776532" cy="252345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61"/>
          <a:stretch/>
        </p:blipFill>
        <p:spPr>
          <a:xfrm>
            <a:off x="1568757" y="3409950"/>
            <a:ext cx="4823016" cy="217445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5241" y="5748041"/>
            <a:ext cx="4824002" cy="254853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16852" y="800616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A</a:t>
            </a:r>
            <a:endParaRPr lang="en-US" sz="1400" dirty="0"/>
          </a:p>
        </p:txBody>
      </p:sp>
      <p:sp>
        <p:nvSpPr>
          <p:cNvPr id="7" name="Rectangle 6"/>
          <p:cNvSpPr/>
          <p:nvPr/>
        </p:nvSpPr>
        <p:spPr>
          <a:xfrm>
            <a:off x="1521287" y="5712569"/>
            <a:ext cx="467509" cy="13726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323264" y="5733805"/>
            <a:ext cx="282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C</a:t>
            </a:r>
            <a:endParaRPr lang="en-US" sz="1400" dirty="0"/>
          </a:p>
        </p:txBody>
      </p:sp>
      <p:sp>
        <p:nvSpPr>
          <p:cNvPr id="21" name="TextBox 20"/>
          <p:cNvSpPr txBox="1"/>
          <p:nvPr/>
        </p:nvSpPr>
        <p:spPr>
          <a:xfrm>
            <a:off x="1214226" y="5749195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1.5 – 4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22" name="TextBox 21"/>
          <p:cNvSpPr txBox="1"/>
          <p:nvPr/>
        </p:nvSpPr>
        <p:spPr>
          <a:xfrm>
            <a:off x="1214225" y="6230362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4 – 6.5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23" name="TextBox 22"/>
          <p:cNvSpPr txBox="1"/>
          <p:nvPr/>
        </p:nvSpPr>
        <p:spPr>
          <a:xfrm>
            <a:off x="1214225" y="6692674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6.5 – 9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24" name="Rectangle 23"/>
          <p:cNvSpPr/>
          <p:nvPr/>
        </p:nvSpPr>
        <p:spPr>
          <a:xfrm>
            <a:off x="1521286" y="3304150"/>
            <a:ext cx="467509" cy="13131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23264" y="3389346"/>
            <a:ext cx="282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221749" y="3420124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1.5 – 4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13" name="TextBox 12"/>
          <p:cNvSpPr txBox="1"/>
          <p:nvPr/>
        </p:nvSpPr>
        <p:spPr>
          <a:xfrm>
            <a:off x="1221748" y="3837791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4 – 6.5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14" name="TextBox 13"/>
          <p:cNvSpPr txBox="1"/>
          <p:nvPr/>
        </p:nvSpPr>
        <p:spPr>
          <a:xfrm>
            <a:off x="1221748" y="4242953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6.5 – 9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25" name="Rectangle 24"/>
          <p:cNvSpPr/>
          <p:nvPr/>
        </p:nvSpPr>
        <p:spPr>
          <a:xfrm>
            <a:off x="1521286" y="752003"/>
            <a:ext cx="475033" cy="14567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227956" y="800616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1.5 – 4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9" name="TextBox 8"/>
          <p:cNvSpPr txBox="1"/>
          <p:nvPr/>
        </p:nvSpPr>
        <p:spPr>
          <a:xfrm>
            <a:off x="1227955" y="1198050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4 – 6.5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10" name="TextBox 9"/>
          <p:cNvSpPr txBox="1"/>
          <p:nvPr/>
        </p:nvSpPr>
        <p:spPr>
          <a:xfrm>
            <a:off x="1227955" y="1588443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6.5 – 9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29" name="Rectangle 28"/>
          <p:cNvSpPr/>
          <p:nvPr/>
        </p:nvSpPr>
        <p:spPr>
          <a:xfrm>
            <a:off x="4936066" y="2082800"/>
            <a:ext cx="905933" cy="1947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98605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1164826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A</a:t>
            </a:r>
            <a:endParaRPr lang="en-US" sz="1400" dirty="0"/>
          </a:p>
        </p:txBody>
      </p:sp>
      <p:sp>
        <p:nvSpPr>
          <p:cNvPr id="4" name="TextBox 3"/>
          <p:cNvSpPr txBox="1"/>
          <p:nvPr/>
        </p:nvSpPr>
        <p:spPr>
          <a:xfrm>
            <a:off x="911104" y="1164826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1.5 – 4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5" name="TextBox 4"/>
          <p:cNvSpPr txBox="1"/>
          <p:nvPr/>
        </p:nvSpPr>
        <p:spPr>
          <a:xfrm>
            <a:off x="911103" y="1562260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4 – 6.5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6" name="TextBox 5"/>
          <p:cNvSpPr txBox="1"/>
          <p:nvPr/>
        </p:nvSpPr>
        <p:spPr>
          <a:xfrm>
            <a:off x="911103" y="1952653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6.5 – 9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7" name="Rectangle 6"/>
          <p:cNvSpPr/>
          <p:nvPr/>
        </p:nvSpPr>
        <p:spPr>
          <a:xfrm>
            <a:off x="3117552" y="2374985"/>
            <a:ext cx="619828" cy="1350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17"/>
          <a:stretch/>
        </p:blipFill>
        <p:spPr>
          <a:xfrm>
            <a:off x="1685674" y="992798"/>
            <a:ext cx="5179392" cy="247370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896591" y="2597730"/>
            <a:ext cx="51167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primary</a:t>
            </a:r>
            <a:endParaRPr lang="en-US" sz="800" dirty="0"/>
          </a:p>
        </p:txBody>
      </p:sp>
      <p:sp>
        <p:nvSpPr>
          <p:cNvPr id="12" name="TextBox 11"/>
          <p:cNvSpPr txBox="1"/>
          <p:nvPr/>
        </p:nvSpPr>
        <p:spPr>
          <a:xfrm>
            <a:off x="5575220" y="2594263"/>
            <a:ext cx="51167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shadow</a:t>
            </a:r>
            <a:endParaRPr lang="en-US" sz="8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00"/>
          <a:stretch/>
        </p:blipFill>
        <p:spPr>
          <a:xfrm>
            <a:off x="1633491" y="3466506"/>
            <a:ext cx="5233939" cy="2499288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-52183" y="3525140"/>
            <a:ext cx="282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</a:t>
            </a:r>
            <a:endParaRPr lang="en-US" sz="1400" dirty="0"/>
          </a:p>
        </p:txBody>
      </p:sp>
      <p:sp>
        <p:nvSpPr>
          <p:cNvPr id="16" name="TextBox 15"/>
          <p:cNvSpPr txBox="1"/>
          <p:nvPr/>
        </p:nvSpPr>
        <p:spPr>
          <a:xfrm>
            <a:off x="858921" y="3525140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1.5 – 4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17" name="TextBox 16"/>
          <p:cNvSpPr txBox="1"/>
          <p:nvPr/>
        </p:nvSpPr>
        <p:spPr>
          <a:xfrm>
            <a:off x="858920" y="3922574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4 – 6.5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18" name="TextBox 17"/>
          <p:cNvSpPr txBox="1"/>
          <p:nvPr/>
        </p:nvSpPr>
        <p:spPr>
          <a:xfrm>
            <a:off x="858920" y="4312967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6.5 – 9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19" name="Rectangle 18"/>
          <p:cNvSpPr/>
          <p:nvPr/>
        </p:nvSpPr>
        <p:spPr>
          <a:xfrm>
            <a:off x="3737380" y="4983705"/>
            <a:ext cx="1384635" cy="1658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3896591" y="5179160"/>
            <a:ext cx="35779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VAR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3030929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049" y="1347849"/>
            <a:ext cx="4509655" cy="4509655"/>
          </a:xfrm>
          <a:prstGeom prst="rect">
            <a:avLst/>
          </a:prstGeom>
        </p:spPr>
      </p:pic>
      <p:pic>
        <p:nvPicPr>
          <p:cNvPr id="4" name="Picture 3" descr="analysis_10_binding_per_gene_histogr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907" y="5857504"/>
            <a:ext cx="5543425" cy="264522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92476" y="1534002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A</a:t>
            </a:r>
            <a:endParaRPr lang="en-US" sz="1400" dirty="0"/>
          </a:p>
        </p:txBody>
      </p:sp>
      <p:sp>
        <p:nvSpPr>
          <p:cNvPr id="6" name="TextBox 5"/>
          <p:cNvSpPr txBox="1"/>
          <p:nvPr/>
        </p:nvSpPr>
        <p:spPr>
          <a:xfrm>
            <a:off x="692476" y="5919698"/>
            <a:ext cx="282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15004747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491" y="1066756"/>
            <a:ext cx="5518672" cy="6817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2035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504" y="4499264"/>
            <a:ext cx="5251853" cy="405825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87279" y="1391296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A</a:t>
            </a:r>
            <a:endParaRPr lang="en-US" sz="1400" dirty="0"/>
          </a:p>
        </p:txBody>
      </p:sp>
      <p:sp>
        <p:nvSpPr>
          <p:cNvPr id="10" name="TextBox 9"/>
          <p:cNvSpPr txBox="1"/>
          <p:nvPr/>
        </p:nvSpPr>
        <p:spPr>
          <a:xfrm>
            <a:off x="887279" y="5219054"/>
            <a:ext cx="282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1169729" y="1330837"/>
            <a:ext cx="4374581" cy="3827758"/>
            <a:chOff x="1464682" y="1391296"/>
            <a:chExt cx="4374581" cy="3827758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64682" y="1391296"/>
              <a:ext cx="4374581" cy="3827758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>
            <a:xfrm>
              <a:off x="1464682" y="1391296"/>
              <a:ext cx="1108037" cy="22353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00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720329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46342</TotalTime>
  <Words>199</Words>
  <Application>Microsoft Macintosh PowerPoint</Application>
  <PresentationFormat>Letter Paper (8.5x11 in)</PresentationFormat>
  <Paragraphs>88</Paragraphs>
  <Slides>25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Calibri</vt:lpstr>
      <vt:lpstr>Calibri Light</vt:lpstr>
      <vt:lpstr>Arial</vt:lpstr>
      <vt:lpstr>Office Theme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Michael Chambers</dc:creator>
  <cp:lastModifiedBy>Michael Chambers</cp:lastModifiedBy>
  <cp:revision>118</cp:revision>
  <cp:lastPrinted>2015-09-30T03:32:42Z</cp:lastPrinted>
  <dcterms:created xsi:type="dcterms:W3CDTF">2015-08-07T02:04:10Z</dcterms:created>
  <dcterms:modified xsi:type="dcterms:W3CDTF">2015-10-01T02:32:44Z</dcterms:modified>
</cp:coreProperties>
</file>